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s-ES" smtClean="0"/>
              <a:t>Haga clic para modificar el estilo de título del patrón</a:t>
            </a:r>
            <a:endParaRPr kumimoji="0" lang="en-US"/>
          </a:p>
        </p:txBody>
      </p:sp>
      <p:sp>
        <p:nvSpPr>
          <p:cNvPr id="28" name="27 Marcador de fecha"/>
          <p:cNvSpPr>
            <a:spLocks noGrp="1"/>
          </p:cNvSpPr>
          <p:nvPr>
            <p:ph type="dt" sz="half" idx="10"/>
          </p:nvPr>
        </p:nvSpPr>
        <p:spPr/>
        <p:txBody>
          <a:bodyPr/>
          <a:lstStyle/>
          <a:p>
            <a:fld id="{BF3B6A63-19D0-4308-9E32-3B33D75564A4}" type="datetimeFigureOut">
              <a:rPr lang="es-MX" smtClean="0"/>
              <a:t>11/09/2014</a:t>
            </a:fld>
            <a:endParaRPr lang="es-MX"/>
          </a:p>
        </p:txBody>
      </p:sp>
      <p:sp>
        <p:nvSpPr>
          <p:cNvPr id="17" name="16 Marcador de pie de página"/>
          <p:cNvSpPr>
            <a:spLocks noGrp="1"/>
          </p:cNvSpPr>
          <p:nvPr>
            <p:ph type="ftr" sz="quarter" idx="11"/>
          </p:nvPr>
        </p:nvSpPr>
        <p:spPr/>
        <p:txBody>
          <a:bodyPr/>
          <a:lstStyle/>
          <a:p>
            <a:endParaRPr lang="es-MX"/>
          </a:p>
        </p:txBody>
      </p:sp>
      <p:sp>
        <p:nvSpPr>
          <p:cNvPr id="29" name="28 Marcador de número de diapositiva"/>
          <p:cNvSpPr>
            <a:spLocks noGrp="1"/>
          </p:cNvSpPr>
          <p:nvPr>
            <p:ph type="sldNum" sz="quarter" idx="12"/>
          </p:nvPr>
        </p:nvSpPr>
        <p:spPr/>
        <p:txBody>
          <a:bodyPr/>
          <a:lstStyle/>
          <a:p>
            <a:fld id="{5CB291AB-C6AC-40A1-A0E2-053F7EB99D45}" type="slidenum">
              <a:rPr lang="es-MX" smtClean="0"/>
              <a:t>‹Nº›</a:t>
            </a:fld>
            <a:endParaRPr lang="es-MX"/>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F3B6A63-19D0-4308-9E32-3B33D75564A4}" type="datetimeFigureOut">
              <a:rPr lang="es-MX" smtClean="0"/>
              <a:t>11/09/2014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CB291AB-C6AC-40A1-A0E2-053F7EB99D45}"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F3B6A63-19D0-4308-9E32-3B33D75564A4}" type="datetimeFigureOut">
              <a:rPr lang="es-MX" smtClean="0"/>
              <a:t>11/09/2014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CB291AB-C6AC-40A1-A0E2-053F7EB99D45}"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F3B6A63-19D0-4308-9E32-3B33D75564A4}" type="datetimeFigureOut">
              <a:rPr lang="es-MX" smtClean="0"/>
              <a:t>11/09/2014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CB291AB-C6AC-40A1-A0E2-053F7EB99D45}"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BF3B6A63-19D0-4308-9E32-3B33D75564A4}" type="datetimeFigureOut">
              <a:rPr lang="es-MX" smtClean="0"/>
              <a:t>11/09/2014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a:xfrm>
            <a:off x="7924800" y="6416675"/>
            <a:ext cx="762000" cy="365125"/>
          </a:xfrm>
        </p:spPr>
        <p:txBody>
          <a:bodyPr/>
          <a:lstStyle/>
          <a:p>
            <a:fld id="{5CB291AB-C6AC-40A1-A0E2-053F7EB99D45}"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F3B6A63-19D0-4308-9E32-3B33D75564A4}" type="datetimeFigureOut">
              <a:rPr lang="es-MX" smtClean="0"/>
              <a:t>11/09/2014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CB291AB-C6AC-40A1-A0E2-053F7EB99D45}"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BF3B6A63-19D0-4308-9E32-3B33D75564A4}" type="datetimeFigureOut">
              <a:rPr lang="es-MX" smtClean="0"/>
              <a:t>11/09/2014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CB291AB-C6AC-40A1-A0E2-053F7EB99D45}"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F3B6A63-19D0-4308-9E32-3B33D75564A4}" type="datetimeFigureOut">
              <a:rPr lang="es-MX" smtClean="0"/>
              <a:t>11/09/2014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CB291AB-C6AC-40A1-A0E2-053F7EB99D45}"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F3B6A63-19D0-4308-9E32-3B33D75564A4}" type="datetimeFigureOut">
              <a:rPr lang="es-MX" smtClean="0"/>
              <a:t>11/09/2014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CB291AB-C6AC-40A1-A0E2-053F7EB99D45}"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F3B6A63-19D0-4308-9E32-3B33D75564A4}" type="datetimeFigureOut">
              <a:rPr lang="es-MX" smtClean="0"/>
              <a:t>11/09/2014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CB291AB-C6AC-40A1-A0E2-053F7EB99D45}"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4" name="3 Marcador de texto"/>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BF3B6A63-19D0-4308-9E32-3B33D75564A4}" type="datetimeFigureOut">
              <a:rPr lang="es-MX" smtClean="0"/>
              <a:t>11/09/2014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CB291AB-C6AC-40A1-A0E2-053F7EB99D45}"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F3B6A63-19D0-4308-9E32-3B33D75564A4}" type="datetimeFigureOut">
              <a:rPr lang="es-MX" smtClean="0"/>
              <a:t>11/09/2014</a:t>
            </a:fld>
            <a:endParaRPr lang="es-MX"/>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MX"/>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CB291AB-C6AC-40A1-A0E2-053F7EB99D45}" type="slidenum">
              <a:rPr lang="es-MX" smtClean="0"/>
              <a:t>‹Nº›</a:t>
            </a:fld>
            <a:endParaRPr lang="es-MX"/>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23528" y="116632"/>
            <a:ext cx="8568952" cy="6552728"/>
          </a:xfrm>
        </p:spPr>
        <p:txBody>
          <a:bodyPr>
            <a:normAutofit/>
          </a:bodyPr>
          <a:lstStyle/>
          <a:p>
            <a:r>
              <a:rPr lang="es-MX" sz="3200" dirty="0" smtClean="0">
                <a:solidFill>
                  <a:schemeClr val="accent5">
                    <a:lumMod val="75000"/>
                  </a:schemeClr>
                </a:solidFill>
              </a:rPr>
              <a:t>COLEGIO DE BACHILLERES PLANTEL 20 DEL VALLE </a:t>
            </a:r>
            <a:r>
              <a:rPr lang="es-MX" sz="3200" dirty="0" smtClean="0">
                <a:solidFill>
                  <a:srgbClr val="3399FF"/>
                </a:solidFill>
              </a:rPr>
              <a:t>“</a:t>
            </a:r>
            <a:r>
              <a:rPr lang="es-MX" sz="3200" dirty="0" smtClean="0">
                <a:solidFill>
                  <a:schemeClr val="accent5">
                    <a:lumMod val="75000"/>
                  </a:schemeClr>
                </a:solidFill>
              </a:rPr>
              <a:t>MATIAS ROMERO</a:t>
            </a:r>
            <a:r>
              <a:rPr lang="es-MX" sz="3200" dirty="0" smtClean="0">
                <a:solidFill>
                  <a:srgbClr val="3399FF"/>
                </a:solidFill>
              </a:rPr>
              <a:t>”</a:t>
            </a:r>
          </a:p>
          <a:p>
            <a:r>
              <a:rPr lang="es-MX" sz="3200" dirty="0" smtClean="0">
                <a:solidFill>
                  <a:srgbClr val="3399FF"/>
                </a:solidFill>
              </a:rPr>
              <a:t>T</a:t>
            </a:r>
            <a:r>
              <a:rPr lang="es-MX" sz="3200" dirty="0" smtClean="0">
                <a:solidFill>
                  <a:schemeClr val="accent5">
                    <a:lumMod val="75000"/>
                  </a:schemeClr>
                </a:solidFill>
              </a:rPr>
              <a:t>ECNOLOGIA DE LA </a:t>
            </a:r>
            <a:r>
              <a:rPr lang="es-MX" sz="3200" dirty="0" smtClean="0">
                <a:solidFill>
                  <a:srgbClr val="3399FF"/>
                </a:solidFill>
              </a:rPr>
              <a:t>I</a:t>
            </a:r>
            <a:r>
              <a:rPr lang="es-MX" sz="3200" dirty="0" smtClean="0">
                <a:solidFill>
                  <a:schemeClr val="accent5">
                    <a:lumMod val="75000"/>
                  </a:schemeClr>
                </a:solidFill>
              </a:rPr>
              <a:t>NFORMACION Y </a:t>
            </a:r>
            <a:r>
              <a:rPr lang="es-MX" sz="3200" dirty="0" smtClean="0">
                <a:solidFill>
                  <a:srgbClr val="3399FF"/>
                </a:solidFill>
              </a:rPr>
              <a:t>C</a:t>
            </a:r>
            <a:r>
              <a:rPr lang="es-MX" sz="3200" dirty="0" smtClean="0">
                <a:solidFill>
                  <a:schemeClr val="accent5">
                    <a:lumMod val="75000"/>
                  </a:schemeClr>
                </a:solidFill>
              </a:rPr>
              <a:t>OMUNICACIÓN I </a:t>
            </a:r>
            <a:r>
              <a:rPr lang="es-MX" sz="3200" dirty="0" smtClean="0">
                <a:solidFill>
                  <a:srgbClr val="3399FF"/>
                </a:solidFill>
              </a:rPr>
              <a:t>(TIC)</a:t>
            </a:r>
          </a:p>
          <a:p>
            <a:r>
              <a:rPr lang="es-MX" sz="3200" dirty="0" smtClean="0">
                <a:solidFill>
                  <a:srgbClr val="3399FF"/>
                </a:solidFill>
              </a:rPr>
              <a:t>NOMBRES:</a:t>
            </a:r>
            <a:r>
              <a:rPr lang="es-MX" sz="3200" dirty="0" smtClean="0"/>
              <a:t> </a:t>
            </a:r>
            <a:r>
              <a:rPr lang="es-MX" sz="3200" dirty="0" smtClean="0">
                <a:solidFill>
                  <a:schemeClr val="accent5">
                    <a:lumMod val="75000"/>
                  </a:schemeClr>
                </a:solidFill>
              </a:rPr>
              <a:t>WENDY SAMANTHA OROPEZA OLGUIN	</a:t>
            </a:r>
          </a:p>
          <a:p>
            <a:r>
              <a:rPr lang="es-MX" sz="3200" dirty="0"/>
              <a:t> </a:t>
            </a:r>
            <a:r>
              <a:rPr lang="es-MX" sz="3200" dirty="0" smtClean="0"/>
              <a:t>                 </a:t>
            </a:r>
            <a:r>
              <a:rPr lang="es-MX" sz="3200" dirty="0" smtClean="0">
                <a:solidFill>
                  <a:schemeClr val="accent5">
                    <a:lumMod val="75000"/>
                  </a:schemeClr>
                </a:solidFill>
              </a:rPr>
              <a:t>JESUS ALEJADRO SANCHEZ MARIN </a:t>
            </a:r>
          </a:p>
          <a:p>
            <a:r>
              <a:rPr lang="es-MX" sz="3200" dirty="0" smtClean="0">
                <a:solidFill>
                  <a:srgbClr val="3399FF"/>
                </a:solidFill>
              </a:rPr>
              <a:t>GRUPO:</a:t>
            </a:r>
            <a:r>
              <a:rPr lang="es-MX" sz="3200" dirty="0" smtClean="0"/>
              <a:t> </a:t>
            </a:r>
            <a:r>
              <a:rPr lang="es-MX" sz="3200" dirty="0" smtClean="0">
                <a:solidFill>
                  <a:schemeClr val="accent5">
                    <a:lumMod val="75000"/>
                  </a:schemeClr>
                </a:solidFill>
              </a:rPr>
              <a:t>101</a:t>
            </a:r>
            <a:r>
              <a:rPr lang="es-MX" sz="3200" dirty="0" smtClean="0"/>
              <a:t>                 </a:t>
            </a:r>
            <a:r>
              <a:rPr lang="es-MX" sz="3200" dirty="0" smtClean="0">
                <a:solidFill>
                  <a:srgbClr val="3399FF"/>
                </a:solidFill>
              </a:rPr>
              <a:t>No. DE MAQUINA: </a:t>
            </a:r>
            <a:r>
              <a:rPr lang="es-MX" sz="3200" dirty="0" smtClean="0">
                <a:solidFill>
                  <a:schemeClr val="accent5">
                    <a:lumMod val="75000"/>
                  </a:schemeClr>
                </a:solidFill>
              </a:rPr>
              <a:t>22	</a:t>
            </a:r>
          </a:p>
          <a:p>
            <a:r>
              <a:rPr lang="es-MX" sz="3200" dirty="0" smtClean="0">
                <a:solidFill>
                  <a:srgbClr val="3399FF"/>
                </a:solidFill>
              </a:rPr>
              <a:t>PROFESORA:</a:t>
            </a:r>
            <a:r>
              <a:rPr lang="es-MX" sz="3200" dirty="0" smtClean="0"/>
              <a:t> </a:t>
            </a:r>
            <a:r>
              <a:rPr lang="es-MX" sz="3200" dirty="0" smtClean="0">
                <a:solidFill>
                  <a:schemeClr val="accent5">
                    <a:lumMod val="75000"/>
                  </a:schemeClr>
                </a:solidFill>
              </a:rPr>
              <a:t>CLAUDIA VELAZQUEZ PARAMO</a:t>
            </a:r>
          </a:p>
          <a:p>
            <a:r>
              <a:rPr lang="es-MX" sz="3200" dirty="0" smtClean="0">
                <a:solidFill>
                  <a:srgbClr val="3399FF"/>
                </a:solidFill>
              </a:rPr>
              <a:t>SEMESTRE:</a:t>
            </a:r>
            <a:r>
              <a:rPr lang="es-MX" sz="3200" dirty="0" smtClean="0"/>
              <a:t> </a:t>
            </a:r>
            <a:r>
              <a:rPr lang="es-MX" sz="3200" dirty="0" smtClean="0">
                <a:solidFill>
                  <a:schemeClr val="accent5">
                    <a:lumMod val="75000"/>
                  </a:schemeClr>
                </a:solidFill>
              </a:rPr>
              <a:t>2014-B</a:t>
            </a:r>
          </a:p>
          <a:p>
            <a:endParaRPr lang="es-MX" dirty="0"/>
          </a:p>
        </p:txBody>
      </p:sp>
    </p:spTree>
    <p:extLst>
      <p:ext uri="{BB962C8B-B14F-4D97-AF65-F5344CB8AC3E}">
        <p14:creationId xmlns:p14="http://schemas.microsoft.com/office/powerpoint/2010/main" val="21695482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just"/>
            <a:r>
              <a:rPr lang="es-MX" sz="2600" dirty="0"/>
              <a:t>Es un enfoque por fases del análisis y diseño que sostiene que los sistemas son desarrollados de mejor manera mediante el uso de un ciclo especifico de actividades del analista y del usuario. Según James </a:t>
            </a:r>
            <a:r>
              <a:rPr lang="es-MX" sz="2600" dirty="0" err="1"/>
              <a:t>Senn</a:t>
            </a:r>
            <a:r>
              <a:rPr lang="es-MX" sz="2600" dirty="0"/>
              <a:t>, existen tres estrategias para el desarrollo de sistemas:</a:t>
            </a:r>
            <a:br>
              <a:rPr lang="es-MX" sz="2600" dirty="0"/>
            </a:br>
            <a:r>
              <a:rPr lang="es-MX" sz="2600" dirty="0"/>
              <a:t/>
            </a:r>
            <a:br>
              <a:rPr lang="es-MX" sz="2600" dirty="0"/>
            </a:br>
            <a:r>
              <a:rPr lang="es-MX" sz="2600" dirty="0"/>
              <a:t>.- El método clásico del ciclo de vida de desarrollo de sistemas,</a:t>
            </a:r>
            <a:br>
              <a:rPr lang="es-MX" sz="2600" dirty="0"/>
            </a:br>
            <a:r>
              <a:rPr lang="es-MX" sz="2600" dirty="0"/>
              <a:t>.-Método de desarrollo por análisis estructurado</a:t>
            </a:r>
            <a:br>
              <a:rPr lang="es-MX" sz="2600" dirty="0"/>
            </a:br>
            <a:r>
              <a:rPr lang="es-MX" sz="2600" dirty="0"/>
              <a:t>.-Método de construcción de prototipos de sistemas.</a:t>
            </a:r>
          </a:p>
          <a:p>
            <a:endParaRPr lang="es-MX" dirty="0"/>
          </a:p>
        </p:txBody>
      </p:sp>
      <p:sp>
        <p:nvSpPr>
          <p:cNvPr id="4" name="3 Rectángulo"/>
          <p:cNvSpPr/>
          <p:nvPr/>
        </p:nvSpPr>
        <p:spPr>
          <a:xfrm>
            <a:off x="395536" y="116632"/>
            <a:ext cx="8280920" cy="156966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MX" sz="4800" b="1" i="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CICLO DE VIDA DE LOS SISTEMAS</a:t>
            </a:r>
            <a:endParaRPr lang="es-MX" sz="48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713706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6405" y="2967335"/>
            <a:ext cx="8791189" cy="1323439"/>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MX" sz="8000" b="1" cap="all" spc="0" dirty="0">
                <a:ln w="0"/>
                <a:solidFill>
                  <a:schemeClr val="accent1">
                    <a:lumMod val="75000"/>
                  </a:schemeClr>
                </a:solidFill>
                <a:effectLst>
                  <a:reflection blurRad="12700" stA="50000" endPos="50000" dist="5000" dir="5400000" sy="-100000" rotWithShape="0"/>
                </a:effectLst>
              </a:rPr>
              <a:t>INFORMARTICA</a:t>
            </a:r>
            <a:endParaRPr lang="es-MX" sz="8000" b="1" cap="all" spc="0" dirty="0">
              <a:ln w="0"/>
              <a:solidFill>
                <a:schemeClr val="accent1">
                  <a:lumMod val="75000"/>
                </a:schemeClr>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3354715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endParaRPr lang="es-MX" sz="1600" dirty="0" smtClean="0"/>
          </a:p>
          <a:p>
            <a:endParaRPr lang="es-MX" sz="1600" dirty="0"/>
          </a:p>
          <a:p>
            <a:endParaRPr lang="es-MX" sz="1600" dirty="0" smtClean="0"/>
          </a:p>
          <a:p>
            <a:endParaRPr lang="es-MX" sz="1600" dirty="0"/>
          </a:p>
          <a:p>
            <a:r>
              <a:rPr lang="es-MX" sz="2000" dirty="0" smtClean="0"/>
              <a:t>La </a:t>
            </a:r>
            <a:r>
              <a:rPr lang="es-MX" sz="2000" dirty="0"/>
              <a:t>informática, también llamada en América computación, es una ciencia que estudia métodos, procesos, técnicas, con el fin de almacenar, procesar y transmitir información y datos en formato digital. La informática se refiere al procesamiento automático de información mediante dispositivos electrónicos y sistemas computacionales. Los sistemas informáticos deben contar con la capacidad de cumplir tres tareas básicas: entrada (captación de la información), procesamiento y salida (transmisión de los resultados). El conjunto de estas tres tareas se conoce como algoritmo. La informática reúne a muchas de las técnicas que el hombre ha desarrollado con el objetivo de potenciar sus capacidades de pensamiento, memoria y comunicación.</a:t>
            </a:r>
          </a:p>
        </p:txBody>
      </p:sp>
      <p:sp>
        <p:nvSpPr>
          <p:cNvPr id="6" name="5 Rectángulo"/>
          <p:cNvSpPr/>
          <p:nvPr/>
        </p:nvSpPr>
        <p:spPr>
          <a:xfrm>
            <a:off x="-684584" y="260648"/>
            <a:ext cx="10255607" cy="175432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MX" sz="5400" b="1" i="1" cap="all" spc="0" dirty="0">
                <a:ln w="0"/>
                <a:solidFill>
                  <a:schemeClr val="accent4">
                    <a:lumMod val="50000"/>
                  </a:schemeClr>
                </a:solidFill>
                <a:effectLst>
                  <a:reflection blurRad="12700" stA="50000" endPos="50000" dist="5000" dir="5400000" sy="-100000" rotWithShape="0"/>
                </a:effectLst>
              </a:rPr>
              <a:t>DEFINICION DE INFORMARTICA</a:t>
            </a:r>
            <a:endParaRPr lang="es-MX" sz="5400" b="1" cap="all" spc="0" dirty="0">
              <a:ln w="0"/>
              <a:solidFill>
                <a:schemeClr val="accent4">
                  <a:lumMod val="50000"/>
                </a:schemeClr>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551812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MX" sz="2000" dirty="0"/>
              <a:t>La mayoría de las innovaciones como la computadora nos facilita la comunicación y el trabajo. Gracias a ellos podemos hacer envíos, compartir imágenes, videos y otra información con gente de otros países o continentes. Las diferentes aplicaciones que Microsoft Office maneja son de gran apoyo en el trabajo diario de las oficinas particulares y de gobierno. Word es una herramienta para la edición de texto, Excel es una herramienta para crear hojas de cálculo, gráficas y tablas, </a:t>
            </a:r>
            <a:r>
              <a:rPr lang="es-MX" sz="2000" dirty="0" err="1"/>
              <a:t>Power</a:t>
            </a:r>
            <a:r>
              <a:rPr lang="es-MX" sz="2000" dirty="0"/>
              <a:t> Point ayuda a crear presentaciones con imágenes, música y texto que pueden ser visualizadas a través del monitor o de un proyector. Sería muy complicado trabajar sin la tecnología con la que contamos ya que nos ahorra mucho tiempo y nos facilita muchas cosas.</a:t>
            </a:r>
          </a:p>
        </p:txBody>
      </p:sp>
      <p:sp>
        <p:nvSpPr>
          <p:cNvPr id="4" name="3 Rectángulo"/>
          <p:cNvSpPr/>
          <p:nvPr/>
        </p:nvSpPr>
        <p:spPr>
          <a:xfrm>
            <a:off x="27353" y="116632"/>
            <a:ext cx="8793119"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MX" sz="4000" i="1" dirty="0">
                <a:solidFill>
                  <a:schemeClr val="accent4">
                    <a:lumMod val="50000"/>
                  </a:schemeClr>
                </a:solidFill>
              </a:rPr>
              <a:t>PARA QUE NOS SIRVE LA INFORMATICA EN LA VIDA DIARIA</a:t>
            </a:r>
            <a:endParaRPr lang="es-MX" sz="4000" dirty="0">
              <a:solidFill>
                <a:schemeClr val="accent4">
                  <a:lumMod val="50000"/>
                </a:schemeClr>
              </a:solidFill>
            </a:endParaRPr>
          </a:p>
        </p:txBody>
      </p:sp>
    </p:spTree>
    <p:extLst>
      <p:ext uri="{BB962C8B-B14F-4D97-AF65-F5344CB8AC3E}">
        <p14:creationId xmlns:p14="http://schemas.microsoft.com/office/powerpoint/2010/main" val="887829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1196" y="1992348"/>
            <a:ext cx="8229600" cy="4709160"/>
          </a:xfrm>
        </p:spPr>
        <p:txBody>
          <a:bodyPr>
            <a:normAutofit fontScale="77500" lnSpcReduction="20000"/>
          </a:bodyPr>
          <a:lstStyle/>
          <a:p>
            <a:pPr algn="just"/>
            <a:r>
              <a:rPr lang="es-MX" dirty="0"/>
              <a:t>Un sistema informático es un sistema que permite almacenar y procesar información; como todo sistema, es el conjunto de partes interrelacionadas: en este caso, hardware, software y recursos humanos. El hardware incluye computadoras o cualquier tipo de dispositivo electrónico inteligente, que consisten en procesadores, memoria, sistemas de almacenamiento externo, etc. El software incluye al sistema operativo, firmware y aplicaciones, siendo especialmente importante los sistemas de gestión de bases de datos. Por último el soporte humano incluye al personal técnico que crean y mantienen el sistema (analistas, programadores, operarios, etc.) y a los usuarios que lo utilizan. Los sistemas informáticos pasan por diferentes fases en su ciclo de vida, desde la captura de requisitos hasta el mantenimiento. En la actualidad se emplean numerosos sistemas informáticos en la administración pública.</a:t>
            </a:r>
          </a:p>
        </p:txBody>
      </p:sp>
      <p:sp>
        <p:nvSpPr>
          <p:cNvPr id="6" name="5 Rectángulo"/>
          <p:cNvSpPr/>
          <p:nvPr/>
        </p:nvSpPr>
        <p:spPr>
          <a:xfrm>
            <a:off x="611560" y="260648"/>
            <a:ext cx="7848872" cy="175432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MX" sz="5400" b="1" i="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QUE ES UN SISTEMA INFORMATICO</a:t>
            </a:r>
            <a:endParaRPr lang="es-MX"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833658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340768"/>
            <a:ext cx="8229600" cy="5517232"/>
          </a:xfrm>
        </p:spPr>
        <p:txBody>
          <a:bodyPr>
            <a:normAutofit fontScale="40000" lnSpcReduction="20000"/>
          </a:bodyPr>
          <a:lstStyle/>
          <a:p>
            <a:pPr algn="just"/>
            <a:r>
              <a:rPr lang="es-MX" sz="4000" dirty="0"/>
              <a:t>Las ventajas que brinda un sistema de información son las siguientes:</a:t>
            </a:r>
          </a:p>
          <a:p>
            <a:pPr algn="just"/>
            <a:endParaRPr lang="es-MX" sz="4000" dirty="0"/>
          </a:p>
          <a:p>
            <a:pPr algn="just"/>
            <a:r>
              <a:rPr lang="es-MX" sz="4000" dirty="0"/>
              <a:t>1. Integridad de la información.</a:t>
            </a:r>
          </a:p>
          <a:p>
            <a:pPr algn="just"/>
            <a:r>
              <a:rPr lang="es-MX" sz="4000" dirty="0"/>
              <a:t>Hace referencia a que la información se encuentra en óptimas condiciones al estar en un medio informático seguro y diseñado especialmente para el fin establecido.</a:t>
            </a:r>
          </a:p>
          <a:p>
            <a:pPr algn="just"/>
            <a:endParaRPr lang="es-MX" sz="4000" dirty="0"/>
          </a:p>
          <a:p>
            <a:pPr algn="just"/>
            <a:r>
              <a:rPr lang="es-MX" sz="4000" dirty="0"/>
              <a:t>2. Almacenamiento ordenado de información.</a:t>
            </a:r>
          </a:p>
          <a:p>
            <a:pPr algn="just"/>
            <a:r>
              <a:rPr lang="es-MX" sz="4000" dirty="0"/>
              <a:t>La información es guardada según una estructura bien diseñada con el fin de tener acceso fácil y rápido a ella en cualquier momento.</a:t>
            </a:r>
          </a:p>
          <a:p>
            <a:pPr algn="just"/>
            <a:endParaRPr lang="es-MX" sz="4000" dirty="0"/>
          </a:p>
          <a:p>
            <a:pPr algn="just"/>
            <a:endParaRPr lang="es-MX" sz="4000" dirty="0"/>
          </a:p>
          <a:p>
            <a:pPr algn="just"/>
            <a:r>
              <a:rPr lang="es-MX" sz="4000" dirty="0"/>
              <a:t>3. Centralización de la información</a:t>
            </a:r>
          </a:p>
          <a:p>
            <a:pPr algn="just"/>
            <a:r>
              <a:rPr lang="es-MX" sz="4000" dirty="0"/>
              <a:t>El sistema informático será la fuente de información principal, haciendo que documentos, recibos y de más información sea manejada por él.</a:t>
            </a:r>
          </a:p>
          <a:p>
            <a:pPr algn="just"/>
            <a:endParaRPr lang="es-MX" sz="4000" dirty="0"/>
          </a:p>
          <a:p>
            <a:pPr algn="just"/>
            <a:r>
              <a:rPr lang="es-MX" sz="4000" dirty="0"/>
              <a:t>4. Claridad en los procesos.</a:t>
            </a:r>
          </a:p>
          <a:p>
            <a:pPr algn="just"/>
            <a:r>
              <a:rPr lang="es-MX" sz="4000" dirty="0"/>
              <a:t>Los procesos alrededor del sistema de información se tornarán más claros pues este será un gestor que sigue unas reglas claras y ágiles.</a:t>
            </a:r>
          </a:p>
          <a:p>
            <a:pPr algn="just"/>
            <a:endParaRPr lang="es-MX" sz="4000" dirty="0"/>
          </a:p>
          <a:p>
            <a:pPr algn="just"/>
            <a:r>
              <a:rPr lang="es-MX" sz="4000" dirty="0"/>
              <a:t>5. Confidencialidad de la información y seguridad.</a:t>
            </a:r>
          </a:p>
          <a:p>
            <a:pPr algn="just"/>
            <a:r>
              <a:rPr lang="es-MX" sz="4000" dirty="0"/>
              <a:t>Solo personal autorizado tiene acceso a determinada información.</a:t>
            </a:r>
          </a:p>
          <a:p>
            <a:endParaRPr lang="es-MX" sz="3600" dirty="0"/>
          </a:p>
          <a:p>
            <a:endParaRPr lang="es-MX" dirty="0"/>
          </a:p>
        </p:txBody>
      </p:sp>
      <p:sp>
        <p:nvSpPr>
          <p:cNvPr id="5" name="4 Rectángulo"/>
          <p:cNvSpPr/>
          <p:nvPr/>
        </p:nvSpPr>
        <p:spPr>
          <a:xfrm>
            <a:off x="971600" y="119892"/>
            <a:ext cx="6840760" cy="954107"/>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MX" sz="2800" b="1" i="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VENTAJAS Y DESVENTAJAS DE UN SISTEMA INFORMATICO</a:t>
            </a:r>
            <a:endParaRPr lang="es-MX" sz="28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2455838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idx="1"/>
          </p:nvPr>
        </p:nvSpPr>
        <p:spPr>
          <a:xfrm>
            <a:off x="457200" y="333375"/>
            <a:ext cx="8229600" cy="5975350"/>
          </a:xfrm>
        </p:spPr>
        <p:txBody>
          <a:bodyPr>
            <a:normAutofit fontScale="55000" lnSpcReduction="20000"/>
          </a:bodyPr>
          <a:lstStyle/>
          <a:p>
            <a:pPr algn="just"/>
            <a:r>
              <a:rPr lang="es-MX" dirty="0"/>
              <a:t>6. Rapidez en la generación de reportes.</a:t>
            </a:r>
          </a:p>
          <a:p>
            <a:pPr algn="just"/>
            <a:r>
              <a:rPr lang="es-MX" dirty="0"/>
              <a:t>Un sistema informático debe estar en capacidad de generar reportes tanto externos (para otras entidades), como internos de forma rápida pues tiene una velocidad alta de procesamiento.</a:t>
            </a:r>
          </a:p>
          <a:p>
            <a:pPr algn="just"/>
            <a:endParaRPr lang="es-MX" dirty="0"/>
          </a:p>
          <a:p>
            <a:pPr algn="just"/>
            <a:r>
              <a:rPr lang="es-MX" dirty="0"/>
              <a:t>7. Disponibilidad de datos estadísticos.</a:t>
            </a:r>
          </a:p>
          <a:p>
            <a:pPr algn="just"/>
            <a:r>
              <a:rPr lang="es-MX" dirty="0"/>
              <a:t>Al contar con información debidamente organizada se pueden tener datos estadísticos en tiempo real (actualizados constantemente).</a:t>
            </a:r>
          </a:p>
          <a:p>
            <a:pPr algn="just"/>
            <a:endParaRPr lang="es-MX" dirty="0"/>
          </a:p>
          <a:p>
            <a:pPr algn="just"/>
            <a:r>
              <a:rPr lang="es-MX" dirty="0"/>
              <a:t>8. Seguimiento de indicadores de gestión y calidad.</a:t>
            </a:r>
          </a:p>
          <a:p>
            <a:pPr algn="just"/>
            <a:r>
              <a:rPr lang="es-MX" dirty="0"/>
              <a:t>Es esencial para un mejoramiento continuo tener un buen esquema de indicadores de gestión y de calidad lo cual es parte integral de un sistema de información.</a:t>
            </a:r>
          </a:p>
          <a:p>
            <a:pPr algn="just"/>
            <a:endParaRPr lang="es-MX" dirty="0" smtClean="0"/>
          </a:p>
          <a:p>
            <a:pPr algn="just"/>
            <a:r>
              <a:rPr lang="es-MX" dirty="0" smtClean="0"/>
              <a:t>DESVENTAJAS</a:t>
            </a:r>
            <a:r>
              <a:rPr lang="es-MX" dirty="0"/>
              <a:t>:</a:t>
            </a:r>
          </a:p>
          <a:p>
            <a:pPr algn="just"/>
            <a:r>
              <a:rPr lang="es-MX" dirty="0"/>
              <a:t>1.- Tiempo de inactividad</a:t>
            </a:r>
          </a:p>
          <a:p>
            <a:pPr algn="just"/>
            <a:r>
              <a:rPr lang="es-MX" dirty="0"/>
              <a:t>La primera desventaja de un sistema informático es la posibilidad de que el sistema informático se caiga. </a:t>
            </a:r>
          </a:p>
          <a:p>
            <a:pPr algn="just"/>
            <a:endParaRPr lang="es-MX" dirty="0"/>
          </a:p>
          <a:p>
            <a:pPr algn="just"/>
            <a:r>
              <a:rPr lang="es-MX" dirty="0"/>
              <a:t>2.- Datos accesibles</a:t>
            </a:r>
          </a:p>
          <a:p>
            <a:pPr algn="just"/>
            <a:r>
              <a:rPr lang="es-MX" dirty="0"/>
              <a:t>La segunda desventaja de los sistemas de información computarizados es que todos los datos se almacenan en una ubicación central y es fácilmente accesible.</a:t>
            </a:r>
          </a:p>
          <a:p>
            <a:pPr algn="just"/>
            <a:endParaRPr lang="es-MX" dirty="0"/>
          </a:p>
          <a:p>
            <a:pPr algn="just"/>
            <a:r>
              <a:rPr lang="es-MX" dirty="0"/>
              <a:t>3.- Requerimientos de entrenamiento y conocimientos</a:t>
            </a:r>
          </a:p>
          <a:p>
            <a:pPr algn="just"/>
            <a:r>
              <a:rPr lang="es-MX" dirty="0"/>
              <a:t>Otra desventaja de los sistemas de información computarizados es que toma tiempo y esfuerzo crear y tener a todos los usuarios completamente capacitados y con conocimientos sobre cómo utilizar correctamente el sistema.</a:t>
            </a:r>
          </a:p>
          <a:p>
            <a:endParaRPr lang="es-MX" dirty="0"/>
          </a:p>
        </p:txBody>
      </p:sp>
    </p:spTree>
    <p:extLst>
      <p:ext uri="{BB962C8B-B14F-4D97-AF65-F5344CB8AC3E}">
        <p14:creationId xmlns:p14="http://schemas.microsoft.com/office/powerpoint/2010/main" val="4101450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5213176"/>
          </a:xfrm>
        </p:spPr>
        <p:txBody>
          <a:bodyPr>
            <a:normAutofit fontScale="55000" lnSpcReduction="20000"/>
          </a:bodyPr>
          <a:lstStyle/>
          <a:p>
            <a:pPr algn="just"/>
            <a:r>
              <a:rPr lang="es-MX" sz="2900" dirty="0"/>
              <a:t>CLASIFICACION DEL HARDWARE:</a:t>
            </a:r>
          </a:p>
          <a:p>
            <a:pPr algn="just"/>
            <a:endParaRPr lang="es-MX" sz="2900" dirty="0"/>
          </a:p>
          <a:p>
            <a:pPr algn="just"/>
            <a:r>
              <a:rPr lang="es-MX" sz="2900" dirty="0"/>
              <a:t>Un computador se compone de:</a:t>
            </a:r>
          </a:p>
          <a:p>
            <a:pPr algn="just"/>
            <a:endParaRPr lang="es-MX" sz="2900" dirty="0"/>
          </a:p>
          <a:p>
            <a:pPr algn="just"/>
            <a:r>
              <a:rPr lang="es-MX" sz="2900" dirty="0"/>
              <a:t>CPU: </a:t>
            </a:r>
          </a:p>
          <a:p>
            <a:pPr algn="just"/>
            <a:r>
              <a:rPr lang="es-MX" sz="2900" dirty="0"/>
              <a:t>(Unidad de Proceso Central) </a:t>
            </a:r>
          </a:p>
          <a:p>
            <a:pPr algn="just"/>
            <a:r>
              <a:rPr lang="es-MX" sz="2900" dirty="0"/>
              <a:t>Es la encargada de tomar la información de entrada, procesarla realizando los cálculos matemáticos y lógicos respectivos con el fin de generar datos de salida requeridos por otros dispositivos o el mismo usuario. </a:t>
            </a:r>
          </a:p>
          <a:p>
            <a:pPr algn="just"/>
            <a:r>
              <a:rPr lang="es-MX" sz="2900" dirty="0"/>
              <a:t>También se le conoce con el nombre de Procesador o Microprocesador. Este dispositivo determina la velocidad de procesamiento del computador referenciada como la cantidad de instrucciones procesadas por unidad de tiempo. La unidad de medida es Hertz (Hz).</a:t>
            </a:r>
          </a:p>
          <a:p>
            <a:pPr algn="just"/>
            <a:endParaRPr lang="es-MX" sz="2900" dirty="0"/>
          </a:p>
          <a:p>
            <a:pPr algn="just"/>
            <a:endParaRPr lang="es-MX" sz="2900" dirty="0"/>
          </a:p>
          <a:p>
            <a:pPr algn="just"/>
            <a:r>
              <a:rPr lang="es-MX" sz="2900" dirty="0"/>
              <a:t>MEMORIA: </a:t>
            </a:r>
          </a:p>
          <a:p>
            <a:pPr algn="just"/>
            <a:r>
              <a:rPr lang="es-MX" sz="2900" dirty="0"/>
              <a:t>Entidad HW encargada exclusivamente del almacenamiento de información. </a:t>
            </a:r>
          </a:p>
          <a:p>
            <a:pPr algn="just"/>
            <a:r>
              <a:rPr lang="es-MX" sz="2900" dirty="0"/>
              <a:t>La capacidad de memoria se mide en Bytes. </a:t>
            </a:r>
          </a:p>
          <a:p>
            <a:pPr algn="just"/>
            <a:r>
              <a:rPr lang="es-MX" sz="2900" dirty="0"/>
              <a:t>Ejemplos de memoria: Memoria RAM de lectura y escritura utilizada para almacenar programas y archivos que se están ejecutando en un momento dado. </a:t>
            </a:r>
          </a:p>
          <a:p>
            <a:pPr algn="just"/>
            <a:r>
              <a:rPr lang="es-MX" sz="2900" dirty="0"/>
              <a:t>ROM de solo lectura. Discos duros, CD, DVD, </a:t>
            </a:r>
            <a:r>
              <a:rPr lang="es-MX" sz="2900" dirty="0" err="1"/>
              <a:t>Disket</a:t>
            </a:r>
            <a:r>
              <a:rPr lang="es-MX" sz="2900" dirty="0"/>
              <a:t> 3 ½.</a:t>
            </a:r>
          </a:p>
          <a:p>
            <a:endParaRPr lang="es-MX" dirty="0"/>
          </a:p>
        </p:txBody>
      </p:sp>
      <p:sp>
        <p:nvSpPr>
          <p:cNvPr id="5" name="4 Rectángulo"/>
          <p:cNvSpPr/>
          <p:nvPr/>
        </p:nvSpPr>
        <p:spPr>
          <a:xfrm>
            <a:off x="827584" y="116632"/>
            <a:ext cx="7776864" cy="144655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MX" sz="4400" b="1" i="1" cap="all" spc="0" dirty="0">
                <a:ln w="0"/>
                <a:solidFill>
                  <a:schemeClr val="accent4">
                    <a:lumMod val="50000"/>
                  </a:schemeClr>
                </a:solidFill>
                <a:effectLst>
                  <a:reflection blurRad="12700" stA="50000" endPos="50000" dist="5000" dir="5400000" sy="-100000" rotWithShape="0"/>
                </a:effectLst>
              </a:rPr>
              <a:t>CLASIFICACION DE HARDWARE Y SOFTWARE</a:t>
            </a:r>
            <a:endParaRPr lang="es-MX" sz="4400" b="1" cap="all" spc="0" dirty="0">
              <a:ln w="0"/>
              <a:solidFill>
                <a:schemeClr val="accent4">
                  <a:lumMod val="50000"/>
                </a:schemeClr>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2238693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6632"/>
            <a:ext cx="8229600" cy="6552728"/>
          </a:xfrm>
        </p:spPr>
        <p:txBody>
          <a:bodyPr>
            <a:normAutofit fontScale="47500" lnSpcReduction="20000"/>
          </a:bodyPr>
          <a:lstStyle/>
          <a:p>
            <a:pPr algn="just"/>
            <a:r>
              <a:rPr lang="es-MX" sz="4000" dirty="0"/>
              <a:t>DISPOSITIVOS PERIFERICOS: </a:t>
            </a:r>
          </a:p>
          <a:p>
            <a:pPr algn="just"/>
            <a:r>
              <a:rPr lang="es-MX" sz="4000" dirty="0"/>
              <a:t>Son aquellos con los que interactúa más directamente el usuario y permiten enviar información para ser procesada </a:t>
            </a:r>
          </a:p>
          <a:p>
            <a:pPr algn="just"/>
            <a:r>
              <a:rPr lang="es-MX" sz="4000" dirty="0"/>
              <a:t>por la CPU y a su vez, permiten obtener información ya procesada. Ej., Teclado, Impresora, Monitor, Mouse, parlantes, Micrófono etc.</a:t>
            </a:r>
          </a:p>
          <a:p>
            <a:pPr algn="just"/>
            <a:endParaRPr lang="es-MX" sz="4000" dirty="0"/>
          </a:p>
          <a:p>
            <a:pPr algn="just"/>
            <a:endParaRPr lang="es-MX" sz="4000" dirty="0"/>
          </a:p>
          <a:p>
            <a:pPr algn="just"/>
            <a:r>
              <a:rPr lang="es-MX" sz="4000" dirty="0"/>
              <a:t>CLASICICACION DEL SOFTWARE:</a:t>
            </a:r>
          </a:p>
          <a:p>
            <a:pPr algn="just"/>
            <a:endParaRPr lang="es-MX" sz="4000" dirty="0"/>
          </a:p>
          <a:p>
            <a:pPr algn="just"/>
            <a:r>
              <a:rPr lang="es-MX" sz="4000" dirty="0"/>
              <a:t>SISTEMAS OPERATIVOS: </a:t>
            </a:r>
          </a:p>
          <a:p>
            <a:pPr algn="just"/>
            <a:r>
              <a:rPr lang="es-MX" sz="4000" dirty="0"/>
              <a:t>Es el programa principal de un computador. También se les conoce bajo el término de plataforma. </a:t>
            </a:r>
          </a:p>
          <a:p>
            <a:pPr algn="just"/>
            <a:r>
              <a:rPr lang="es-MX" sz="4000" dirty="0"/>
              <a:t>Este tipo de programas se encargan de gestionar y administrar los recursos del computador. </a:t>
            </a:r>
          </a:p>
          <a:p>
            <a:pPr algn="just"/>
            <a:r>
              <a:rPr lang="es-MX" sz="4000" dirty="0"/>
              <a:t>Entendiéndose por recursos todos los componentes que hacen parte del hardware y los demás programas instalados en la máquina. </a:t>
            </a:r>
          </a:p>
          <a:p>
            <a:pPr algn="just"/>
            <a:r>
              <a:rPr lang="es-MX" sz="4000" dirty="0"/>
              <a:t>El requisito indispensable para que los demás programas se ejecuten es que exista el soporte, plataforma, programa principal o sistema operativo </a:t>
            </a:r>
          </a:p>
          <a:p>
            <a:pPr algn="just"/>
            <a:r>
              <a:rPr lang="es-MX" sz="4000" dirty="0"/>
              <a:t>que les brinde un ambiente de ejecución. Los sistemas operativos sirven además, de intermediarios entre el usuario y la maquina brindando </a:t>
            </a:r>
          </a:p>
          <a:p>
            <a:pPr algn="just"/>
            <a:r>
              <a:rPr lang="es-MX" sz="4000" dirty="0"/>
              <a:t>las diferentes interfaces de acceso. </a:t>
            </a:r>
          </a:p>
          <a:p>
            <a:endParaRPr lang="es-MX" dirty="0"/>
          </a:p>
          <a:p>
            <a:endParaRPr lang="es-MX" dirty="0"/>
          </a:p>
        </p:txBody>
      </p:sp>
    </p:spTree>
    <p:extLst>
      <p:ext uri="{BB962C8B-B14F-4D97-AF65-F5344CB8AC3E}">
        <p14:creationId xmlns:p14="http://schemas.microsoft.com/office/powerpoint/2010/main" val="39357346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59</TotalTime>
  <Words>1182</Words>
  <Application>Microsoft Office PowerPoint</Application>
  <PresentationFormat>Presentación en pantalla (4:3)</PresentationFormat>
  <Paragraphs>86</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Vértice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Sala-xx</dc:creator>
  <cp:lastModifiedBy>Sala-xx</cp:lastModifiedBy>
  <cp:revision>7</cp:revision>
  <dcterms:created xsi:type="dcterms:W3CDTF">2014-09-11T12:45:15Z</dcterms:created>
  <dcterms:modified xsi:type="dcterms:W3CDTF">2014-09-11T13:44:17Z</dcterms:modified>
</cp:coreProperties>
</file>